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9" r:id="rId3"/>
    <p:sldId id="270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nuele Engelage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D5C"/>
    <a:srgbClr val="172D5C"/>
    <a:srgbClr val="203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1EE07673-91F0-4185-A4FE-0688B19BC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4C1FA98-D36C-4134-872D-3CD064A96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AEDF2-EF20-4E69-9B61-75A8C612300C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6D3EC7E-3067-43E8-BC80-7DE3886E8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847434B-C35C-4786-A034-F07E3A6185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9634-F813-4F0D-9425-3D3B514A9E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9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C00C-70EA-4A44-A381-303F3E59B754}" type="datetimeFigureOut">
              <a:rPr lang="pt-BR" smtClean="0"/>
              <a:t>04/04/2025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4A149-0762-457F-BFBF-1CB94136C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41"/>
          <a:stretch/>
        </p:blipFill>
        <p:spPr>
          <a:xfrm>
            <a:off x="0" y="-33419"/>
            <a:ext cx="12204000" cy="3827302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0" y="1659493"/>
            <a:ext cx="12204000" cy="2348996"/>
            <a:chOff x="5057" y="-110567"/>
            <a:chExt cx="8714402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8" y="19448"/>
              <a:ext cx="2898771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5057" y="-110567"/>
              <a:ext cx="8714402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A5C34-4AE7-489C-AFA4-6F9CFE6419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2585" y="3262299"/>
            <a:ext cx="10349805" cy="222073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172D5C"/>
                </a:solidFill>
              </a:defRPr>
            </a:lvl1pPr>
          </a:lstStyle>
          <a:p>
            <a:r>
              <a:rPr lang="pt-BR" dirty="0"/>
              <a:t>Clique para editar o </a:t>
            </a:r>
            <a:br>
              <a:rPr lang="pt-BR" dirty="0"/>
            </a:br>
            <a:r>
              <a:rPr lang="pt-BR" dirty="0"/>
              <a:t>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D527E4-3695-4627-9C89-9F88040D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585" y="5553525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72D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xmlns="" id="{C1498C01-F615-495A-86DF-05982566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6914013D-24EB-A9EF-2608-BC80C012D9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216526"/>
            <a:ext cx="1948028" cy="105786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BA55968D-3B66-1122-FA1F-8210A6C639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23" y="133458"/>
            <a:ext cx="1447194" cy="1288420"/>
          </a:xfrm>
          <a:prstGeom prst="rect">
            <a:avLst/>
          </a:prstGeom>
        </p:spPr>
      </p:pic>
      <p:grpSp>
        <p:nvGrpSpPr>
          <p:cNvPr id="23" name="Agrupar 22">
            <a:extLst>
              <a:ext uri="{FF2B5EF4-FFF2-40B4-BE49-F238E27FC236}">
                <a16:creationId xmlns:a16="http://schemas.microsoft.com/office/drawing/2014/main" xmlns="" id="{EF614754-ECE2-75D0-3320-7823EAD0D913}"/>
              </a:ext>
            </a:extLst>
          </p:cNvPr>
          <p:cNvGrpSpPr/>
          <p:nvPr userDrawn="1"/>
        </p:nvGrpSpPr>
        <p:grpSpPr>
          <a:xfrm>
            <a:off x="2957544" y="216420"/>
            <a:ext cx="6362639" cy="1205458"/>
            <a:chOff x="5350318" y="1342061"/>
            <a:chExt cx="6362639" cy="1205458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xmlns="" id="{A5475268-B48D-B660-1544-CED92DAE0C2B}"/>
                </a:ext>
              </a:extLst>
            </p:cNvPr>
            <p:cNvSpPr txBox="1"/>
            <p:nvPr userDrawn="1"/>
          </p:nvSpPr>
          <p:spPr>
            <a:xfrm>
              <a:off x="5350318" y="1342061"/>
              <a:ext cx="6362639" cy="12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XXXII Congresso Brasileiro de Custos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b="0" spc="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17 a 19 de novembro de 2025 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spc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Campo Grande - MS | Brasil</a:t>
              </a:r>
            </a:p>
          </p:txBody>
        </p:sp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xmlns="" id="{4E2A5D41-A0D7-6180-755F-C78E692B0A1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425599" y="2171298"/>
              <a:ext cx="1374840" cy="116201"/>
            </a:xfrm>
            <a:prstGeom prst="rect">
              <a:avLst/>
            </a:prstGeom>
          </p:spPr>
        </p:pic>
        <p:pic>
          <p:nvPicPr>
            <p:cNvPr id="32" name="Imagem 31">
              <a:extLst>
                <a:ext uri="{FF2B5EF4-FFF2-40B4-BE49-F238E27FC236}">
                  <a16:creationId xmlns:a16="http://schemas.microsoft.com/office/drawing/2014/main" xmlns="" id="{262759A6-2C5A-A69E-3455-7A2A8F89030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224735" y="2171299"/>
              <a:ext cx="1374840" cy="116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96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4" b="35016"/>
          <a:stretch/>
        </p:blipFill>
        <p:spPr>
          <a:xfrm>
            <a:off x="-1" y="-204804"/>
            <a:ext cx="12204000" cy="2555575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-4205" y="576458"/>
            <a:ext cx="12204000" cy="2181794"/>
            <a:chOff x="-31384" y="-110567"/>
            <a:chExt cx="8679503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9" y="19448"/>
              <a:ext cx="2827430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244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-31384" y="-110567"/>
              <a:ext cx="8676355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C40BA3D-B086-4255-B084-8F91A96C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14168"/>
            <a:ext cx="10715274" cy="1325563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172D5C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xmlns="" id="{F784A39D-0E8A-4487-9B4A-530FE90F4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627857"/>
            <a:ext cx="10715274" cy="368458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1" name="Espaço Reservado para Número de Slide 5">
            <a:extLst>
              <a:ext uri="{FF2B5EF4-FFF2-40B4-BE49-F238E27FC236}">
                <a16:creationId xmlns:a16="http://schemas.microsoft.com/office/drawing/2014/main" xmlns="" id="{618EF1C3-6FDE-4EB2-96AC-8E019E9E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3292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9F54507-9B28-8556-7060-9F9744173071}"/>
              </a:ext>
            </a:extLst>
          </p:cNvPr>
          <p:cNvSpPr txBox="1"/>
          <p:nvPr userDrawn="1"/>
        </p:nvSpPr>
        <p:spPr>
          <a:xfrm>
            <a:off x="3032078" y="6312445"/>
            <a:ext cx="6127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XXXII Congresso Brasileiro de Custos – CBC</a:t>
            </a:r>
          </a:p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17 a 19 de novembro de 2025 | Campo Grande – MS | Brasil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21295E2-45CD-431F-38F0-64262FE8B9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0" y="38827"/>
            <a:ext cx="994325" cy="53996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5F7EAFCC-AFEB-87BB-C8B3-5DD04075D01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703" y="22080"/>
            <a:ext cx="751114" cy="66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F7498F20-15B3-4F70-B6D4-67313E4B28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83"/>
          <a:stretch/>
        </p:blipFill>
        <p:spPr>
          <a:xfrm>
            <a:off x="-48182" y="-25200"/>
            <a:ext cx="12314944" cy="6957279"/>
          </a:xfrm>
          <a:prstGeom prst="rect">
            <a:avLst/>
          </a:prstGeom>
        </p:spPr>
      </p:pic>
      <p:grpSp>
        <p:nvGrpSpPr>
          <p:cNvPr id="30" name="Group 15">
            <a:extLst>
              <a:ext uri="{FF2B5EF4-FFF2-40B4-BE49-F238E27FC236}">
                <a16:creationId xmlns:a16="http://schemas.microsoft.com/office/drawing/2014/main" xmlns="" id="{7B578E57-8259-485E-929F-BB576E390013}"/>
              </a:ext>
            </a:extLst>
          </p:cNvPr>
          <p:cNvGrpSpPr/>
          <p:nvPr userDrawn="1"/>
        </p:nvGrpSpPr>
        <p:grpSpPr>
          <a:xfrm>
            <a:off x="-48182" y="4711346"/>
            <a:ext cx="12372325" cy="2220733"/>
            <a:chOff x="-31384" y="-110567"/>
            <a:chExt cx="8464668" cy="1474365"/>
          </a:xfrm>
        </p:grpSpPr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xmlns="" id="{30F4A9E9-6E7D-42EF-9536-8CE1BE2775B0}"/>
                </a:ext>
              </a:extLst>
            </p:cNvPr>
            <p:cNvSpPr/>
            <p:nvPr/>
          </p:nvSpPr>
          <p:spPr>
            <a:xfrm>
              <a:off x="5820689" y="71203"/>
              <a:ext cx="2612595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EA4D43E3-C264-4D37-9A77-E0727553000C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6168E2C2-4560-42E7-A184-988734502BCA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5068944C-F0A5-4B48-8DEB-77A0AA8C1A76}"/>
                </a:ext>
              </a:extLst>
            </p:cNvPr>
            <p:cNvSpPr/>
            <p:nvPr/>
          </p:nvSpPr>
          <p:spPr>
            <a:xfrm>
              <a:off x="5397823" y="15619"/>
              <a:ext cx="2996204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xmlns="" id="{5EC503BB-63F3-4C9E-A9B5-592CD00E4695}"/>
                </a:ext>
              </a:extLst>
            </p:cNvPr>
            <p:cNvSpPr/>
            <p:nvPr/>
          </p:nvSpPr>
          <p:spPr>
            <a:xfrm>
              <a:off x="-31384" y="-110567"/>
              <a:ext cx="8425411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44" name="Título 1">
            <a:extLst>
              <a:ext uri="{FF2B5EF4-FFF2-40B4-BE49-F238E27FC236}">
                <a16:creationId xmlns:a16="http://schemas.microsoft.com/office/drawing/2014/main" xmlns="" id="{063EAF0E-1375-43F1-8BF0-1C8C5424EB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1097" y="1550736"/>
            <a:ext cx="10349805" cy="222073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</a:t>
            </a:r>
            <a:br>
              <a:rPr lang="pt-BR" dirty="0"/>
            </a:br>
            <a:r>
              <a:rPr lang="pt-BR" dirty="0"/>
              <a:t>título Mestre</a:t>
            </a:r>
          </a:p>
        </p:txBody>
      </p:sp>
      <p:sp>
        <p:nvSpPr>
          <p:cNvPr id="45" name="Subtítulo 2">
            <a:extLst>
              <a:ext uri="{FF2B5EF4-FFF2-40B4-BE49-F238E27FC236}">
                <a16:creationId xmlns:a16="http://schemas.microsoft.com/office/drawing/2014/main" xmlns="" id="{4EE00D3C-1266-4C5F-A75A-50934E6E2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097" y="3841962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7E22842-9FF5-6862-01F7-23698638C7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216526"/>
            <a:ext cx="1948028" cy="105786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017D1AE9-0232-AA43-B1C0-5415CDE12F2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23" y="133458"/>
            <a:ext cx="1447194" cy="1288420"/>
          </a:xfrm>
          <a:prstGeom prst="rect">
            <a:avLst/>
          </a:prstGeom>
        </p:spPr>
      </p:pic>
      <p:sp>
        <p:nvSpPr>
          <p:cNvPr id="15" name="Espaço Reservado para Número de Slide 5">
            <a:extLst>
              <a:ext uri="{FF2B5EF4-FFF2-40B4-BE49-F238E27FC236}">
                <a16:creationId xmlns:a16="http://schemas.microsoft.com/office/drawing/2014/main" xmlns="" id="{84C0F80F-CB18-EB56-4F26-8C2BD051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3292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xmlns="" id="{9C1523F5-00DB-EE2A-CC17-DC540B734CA8}"/>
              </a:ext>
            </a:extLst>
          </p:cNvPr>
          <p:cNvGrpSpPr/>
          <p:nvPr userDrawn="1"/>
        </p:nvGrpSpPr>
        <p:grpSpPr>
          <a:xfrm>
            <a:off x="2962353" y="216420"/>
            <a:ext cx="6353022" cy="1205458"/>
            <a:chOff x="5355127" y="1342061"/>
            <a:chExt cx="6353022" cy="1205458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xmlns="" id="{39D9F9CB-EFF5-9A04-C8F7-FB94CFED4697}"/>
                </a:ext>
              </a:extLst>
            </p:cNvPr>
            <p:cNvSpPr txBox="1"/>
            <p:nvPr userDrawn="1"/>
          </p:nvSpPr>
          <p:spPr>
            <a:xfrm>
              <a:off x="5355127" y="1342061"/>
              <a:ext cx="6353022" cy="12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XXXII Congresso Brasileiro de Custos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b="0" spc="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17 a 19 de novembro de 2025 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spc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Campo Grande - MS | Brasil</a:t>
              </a:r>
            </a:p>
          </p:txBody>
        </p:sp>
        <p:pic>
          <p:nvPicPr>
            <p:cNvPr id="23" name="Imagem 22">
              <a:extLst>
                <a:ext uri="{FF2B5EF4-FFF2-40B4-BE49-F238E27FC236}">
                  <a16:creationId xmlns:a16="http://schemas.microsoft.com/office/drawing/2014/main" xmlns="" id="{48BE3FB4-4FE5-C1CD-2DE1-66985A9D4C0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425599" y="2171298"/>
              <a:ext cx="1374840" cy="116201"/>
            </a:xfrm>
            <a:prstGeom prst="rect">
              <a:avLst/>
            </a:prstGeom>
          </p:spPr>
        </p:pic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xmlns="" id="{7B8C3ABD-1618-4C72-4208-1BAAF27190B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224735" y="2171299"/>
              <a:ext cx="1374840" cy="116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665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6219003-A80A-4E4F-B0C9-31848709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C43787F-C29D-48CB-96F3-4A5207F3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DE959E9-5BB7-49FF-84B3-910E161E0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7877-ADD9-4E31-AC33-64CB3B6D280B}" type="datetime1">
              <a:rPr lang="pt-BR" smtClean="0"/>
              <a:t>04/04/2025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DF077EE-3906-4EDB-83E2-AEEC6B37B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8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68E505-F84F-4071-833F-0BD5E30CB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CASO: IMPLANTAÇÃO DO ABC NA EMPRESA XPTO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FD338E7-C57C-4125-A856-AD00FB168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1D553C4-B004-4290-AF8F-5482D71A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03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320D83-CB9A-4638-B85E-EB9003781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9A522F9-3703-4A76-AD02-CE10C72C3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E5DAD64-7C6E-4548-83AF-4ED26577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10</a:t>
            </a:fld>
            <a:endParaRPr lang="pt-BR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F71C4CC6-98C2-4948-8837-3AC33E615623}"/>
              </a:ext>
            </a:extLst>
          </p:cNvPr>
          <p:cNvGrpSpPr/>
          <p:nvPr/>
        </p:nvGrpSpPr>
        <p:grpSpPr>
          <a:xfrm>
            <a:off x="838200" y="5147981"/>
            <a:ext cx="1276735" cy="276999"/>
            <a:chOff x="788899" y="4963447"/>
            <a:chExt cx="1276735" cy="276999"/>
          </a:xfrm>
          <a:noFill/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A1059857-E90A-4D1E-8CF0-737AF047A108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1</a:t>
              </a:r>
            </a:p>
          </p:txBody>
        </p:sp>
        <p:pic>
          <p:nvPicPr>
            <p:cNvPr id="7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D4B094E3-D031-48EB-9F5C-B5FCDE0FE7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74032"/>
              <a:ext cx="252000" cy="252000"/>
            </a:xfrm>
            <a:prstGeom prst="rect">
              <a:avLst/>
            </a:prstGeom>
            <a:grpFill/>
          </p:spPr>
        </p:pic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775B6B7C-8716-41AC-9B3C-78F8BD6EF4F3}"/>
              </a:ext>
            </a:extLst>
          </p:cNvPr>
          <p:cNvGrpSpPr/>
          <p:nvPr/>
        </p:nvGrpSpPr>
        <p:grpSpPr>
          <a:xfrm>
            <a:off x="838200" y="5421195"/>
            <a:ext cx="1276735" cy="276999"/>
            <a:chOff x="788899" y="4963447"/>
            <a:chExt cx="1276735" cy="276999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3DB063E6-1F21-4CC5-9FBD-72BFA2035004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2</a:t>
              </a:r>
            </a:p>
          </p:txBody>
        </p:sp>
        <p:pic>
          <p:nvPicPr>
            <p:cNvPr id="10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DA52FDED-7355-4E05-BFFE-5E9F0A204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xmlns="" id="{FEDB4FA9-5275-406A-AFE4-62DB152E219A}"/>
              </a:ext>
            </a:extLst>
          </p:cNvPr>
          <p:cNvGrpSpPr/>
          <p:nvPr/>
        </p:nvGrpSpPr>
        <p:grpSpPr>
          <a:xfrm>
            <a:off x="838200" y="5705189"/>
            <a:ext cx="1276735" cy="276999"/>
            <a:chOff x="788899" y="4963447"/>
            <a:chExt cx="1276735" cy="276999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0FB42F9A-2600-4E76-A940-F5C478C8AF3B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3</a:t>
              </a:r>
            </a:p>
          </p:txBody>
        </p:sp>
        <p:pic>
          <p:nvPicPr>
            <p:cNvPr id="13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520EDB4C-BEFE-45CD-8F41-8504AAE9A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FE9CD689-E1E4-49A0-AB3F-95E6E713F6F3}"/>
              </a:ext>
            </a:extLst>
          </p:cNvPr>
          <p:cNvGrpSpPr/>
          <p:nvPr/>
        </p:nvGrpSpPr>
        <p:grpSpPr>
          <a:xfrm>
            <a:off x="838200" y="5991388"/>
            <a:ext cx="1276735" cy="276999"/>
            <a:chOff x="788899" y="4963447"/>
            <a:chExt cx="1276735" cy="276999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B57BBEE5-DCC2-4AFD-84A4-8609628853C9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4</a:t>
              </a:r>
            </a:p>
          </p:txBody>
        </p:sp>
        <p:pic>
          <p:nvPicPr>
            <p:cNvPr id="16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3115C9BC-9AAF-444E-BBC0-CF1965997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0A838C04-3B30-4F26-823D-A70636B3AC6D}"/>
              </a:ext>
            </a:extLst>
          </p:cNvPr>
          <p:cNvGrpSpPr/>
          <p:nvPr/>
        </p:nvGrpSpPr>
        <p:grpSpPr>
          <a:xfrm>
            <a:off x="838200" y="6275767"/>
            <a:ext cx="1276735" cy="276999"/>
            <a:chOff x="788899" y="4963447"/>
            <a:chExt cx="1276735" cy="276999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B42FEF63-D88E-4C8A-9D41-F2E9CD811570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5</a:t>
              </a:r>
            </a:p>
          </p:txBody>
        </p:sp>
        <p:pic>
          <p:nvPicPr>
            <p:cNvPr id="19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7B90CF0A-2CEF-44D6-B138-5D75A4D822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570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buNone/>
              <a:tabLst>
                <a:tab pos="442913" algn="l"/>
              </a:tabLst>
              <a:defRPr sz="3300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95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Empresa XPTO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dirty="0"/>
              <a:t>Lo</a:t>
            </a:r>
            <a:r>
              <a:rPr lang="pt-BR" sz="3300" dirty="0"/>
              <a:t>calizada no DF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Ramo: fabricação de autopeças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1100 empregados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Faturamento R$ 100 milhões/ano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Mercado de atuação: centro-oeste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Listada na Bovespa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dirty="0"/>
              <a:t>Capital sueco</a:t>
            </a:r>
          </a:p>
        </p:txBody>
      </p:sp>
    </p:spTree>
    <p:extLst>
      <p:ext uri="{BB962C8B-B14F-4D97-AF65-F5344CB8AC3E}">
        <p14:creationId xmlns:p14="http://schemas.microsoft.com/office/powerpoint/2010/main" val="128519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da situação problema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Dificuldade de alocação de custos aos produtos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Grande diversidade de produtos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Grande parcela de custos indiretos fixos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Crescimento dos gastos, com dificuldade de identificar razões</a:t>
            </a:r>
          </a:p>
        </p:txBody>
      </p:sp>
    </p:spTree>
    <p:extLst>
      <p:ext uri="{BB962C8B-B14F-4D97-AF65-F5344CB8AC3E}">
        <p14:creationId xmlns:p14="http://schemas.microsoft.com/office/powerpoint/2010/main" val="401225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 de Solução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Implantação do Custeio ABC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Utilizando pessoal próprio e assessoria de consultor externo (10 pessoas da organização)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Conduzida pela diretora financeira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Investidas 1.500h de trabalho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Período total: 14 meses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Utilizado o software de apoio </a:t>
            </a:r>
            <a:r>
              <a:rPr lang="pt-BR" sz="3300" dirty="0" err="1"/>
              <a:t>ABCosting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08005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alcançados e/ou previstos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Melhoria na alocação dos CFI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Apoio dos empregados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Melhoria nas ações de redução de custos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Planos de ação para redução de consumo de direcionadores de custos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Possibilidade de reavaliação de preços de produtos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Possibilidade de avaliação de continuidade de produtos</a:t>
            </a:r>
          </a:p>
        </p:txBody>
      </p:sp>
    </p:spTree>
    <p:extLst>
      <p:ext uri="{BB962C8B-B14F-4D97-AF65-F5344CB8AC3E}">
        <p14:creationId xmlns:p14="http://schemas.microsoft.com/office/powerpoint/2010/main" val="28843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Algumas dificuldades de compreensão sobre atividades, durante mapeamento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Dificuldade de obtenção de valores de alguns direcionadores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Sazonalidade da demanda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Primeira versão com número excessivo de atividades</a:t>
            </a:r>
          </a:p>
          <a:p>
            <a:pPr marL="360363" lvl="1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Segunda versão agrupou algumas atividades</a:t>
            </a:r>
          </a:p>
        </p:txBody>
      </p:sp>
    </p:spTree>
    <p:extLst>
      <p:ext uri="{BB962C8B-B14F-4D97-AF65-F5344CB8AC3E}">
        <p14:creationId xmlns:p14="http://schemas.microsoft.com/office/powerpoint/2010/main" val="172831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 empresa avaliou como muito positiva a implantação do ABC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Porém, o software foi visto como de uso difícil, pouco amigável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Está estudando estender a experiência para subsidiárias em outros países</a:t>
            </a:r>
          </a:p>
        </p:txBody>
      </p:sp>
    </p:spTree>
    <p:extLst>
      <p:ext uri="{BB962C8B-B14F-4D97-AF65-F5344CB8AC3E}">
        <p14:creationId xmlns:p14="http://schemas.microsoft.com/office/powerpoint/2010/main" val="178445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54565"/>
            <a:ext cx="10715274" cy="1325563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en-US" sz="2500" dirty="0"/>
              <a:t>Moody, J., &amp; White, D. R. (2003) Structural cohesion and embeddedness: a hierarchical concept of social groups. </a:t>
            </a:r>
            <a:r>
              <a:rPr lang="pt-BR" sz="2500" i="1" dirty="0"/>
              <a:t>American </a:t>
            </a:r>
            <a:r>
              <a:rPr lang="pt-BR" sz="2500" i="1" dirty="0" err="1"/>
              <a:t>Sociological</a:t>
            </a:r>
            <a:r>
              <a:rPr lang="pt-BR" sz="2500" i="1" dirty="0"/>
              <a:t> Review</a:t>
            </a:r>
            <a:r>
              <a:rPr lang="pt-BR" sz="2500" dirty="0"/>
              <a:t>, 68(1), 103-127.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2500" dirty="0"/>
              <a:t>Rocha, E., </a:t>
            </a:r>
            <a:r>
              <a:rPr lang="pt-BR" sz="2500" dirty="0" err="1"/>
              <a:t>Blajberg</a:t>
            </a:r>
            <a:r>
              <a:rPr lang="pt-BR" sz="2500" dirty="0"/>
              <a:t>, C., </a:t>
            </a:r>
            <a:r>
              <a:rPr lang="pt-BR" sz="2500" dirty="0" err="1"/>
              <a:t>Ouchi</a:t>
            </a:r>
            <a:r>
              <a:rPr lang="pt-BR" sz="2500" dirty="0"/>
              <a:t>, C., </a:t>
            </a:r>
            <a:r>
              <a:rPr lang="pt-BR" sz="2500" dirty="0" err="1"/>
              <a:t>Ballvé</a:t>
            </a:r>
            <a:r>
              <a:rPr lang="pt-BR" sz="2500" dirty="0"/>
              <a:t>, F., Soares, J., </a:t>
            </a:r>
            <a:r>
              <a:rPr lang="pt-BR" sz="2500" dirty="0" err="1"/>
              <a:t>Bellia</a:t>
            </a:r>
            <a:r>
              <a:rPr lang="pt-BR" sz="2500" dirty="0"/>
              <a:t>, L., &amp; Leite, M. (1999, setembro). Cultura e consumo: um roteiro de estudos e pesquisas. </a:t>
            </a:r>
            <a:r>
              <a:rPr lang="pt-BR" sz="2500" i="1" dirty="0"/>
              <a:t>Anais do Encontro Nacional da Associação Nacional de Pós-Graduação e Pesquisa em Administração</a:t>
            </a:r>
            <a:r>
              <a:rPr lang="pt-BR" sz="2500" dirty="0"/>
              <a:t>, Foz do Iguaçu, PR, Brasil, 23.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2500" dirty="0"/>
              <a:t>Shank, J., &amp; Govindarajan V. (1993). </a:t>
            </a:r>
            <a:r>
              <a:rPr lang="en-US" sz="2500" i="1" dirty="0"/>
              <a:t>Strategic Cost Management</a:t>
            </a:r>
            <a:r>
              <a:rPr lang="en-US" sz="2500" dirty="0"/>
              <a:t>: the new tool for competitive advantage. New York, The Free Press.</a:t>
            </a:r>
            <a:r>
              <a:rPr lang="pt-BR" sz="2500" dirty="0"/>
              <a:t> 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endParaRPr lang="pt-BR" sz="2500" dirty="0"/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4043638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260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Futura BdCn BT</vt:lpstr>
      <vt:lpstr>Tema do Office</vt:lpstr>
      <vt:lpstr>CASO: IMPLANTAÇÃO DO ABC NA EMPRESA XPTO</vt:lpstr>
      <vt:lpstr>Resumo</vt:lpstr>
      <vt:lpstr>Empresa XPTO</vt:lpstr>
      <vt:lpstr>Descrição da situação problema</vt:lpstr>
      <vt:lpstr>Proposta de Solução</vt:lpstr>
      <vt:lpstr>Resultados alcançados e/ou previstos</vt:lpstr>
      <vt:lpstr>Discussão</vt:lpstr>
      <vt:lpstr>Conclusão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Nome de Usuário</dc:creator>
  <cp:lastModifiedBy>ABCCUSTOS</cp:lastModifiedBy>
  <cp:revision>26</cp:revision>
  <dcterms:created xsi:type="dcterms:W3CDTF">2021-07-30T18:35:12Z</dcterms:created>
  <dcterms:modified xsi:type="dcterms:W3CDTF">2025-04-04T14:40:35Z</dcterms:modified>
</cp:coreProperties>
</file>